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22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2AC7CFD-9221-221D-3073-CCC2A37220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93E25B43-DF8B-D010-5E69-79718928AB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D97A7CA-E3E2-4DE8-D124-F898DDAC4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FBB68-6914-4577-83EF-A6330550D4B2}" type="datetimeFigureOut">
              <a:rPr lang="zh-TW" altLang="en-US" smtClean="0"/>
              <a:t>2023/5/24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9B0E809-CC9D-16ED-F754-93E123377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43675C5-3276-2270-D972-F87BA58BD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D46C-6F9E-4E4D-A8CC-D62B8381522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2022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F4D16BE-3F84-B700-8836-ABBE5F8ED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23623A2-F295-445E-4013-A195AF0F1D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5F07CBA-2E4F-405C-9838-E2AF8ADBE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FBB68-6914-4577-83EF-A6330550D4B2}" type="datetimeFigureOut">
              <a:rPr lang="zh-TW" altLang="en-US" smtClean="0"/>
              <a:t>2023/5/24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120FA34-32A1-B4DE-CA88-36761785D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A09935D-2FBC-E4DB-0612-3673E4BC2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D46C-6F9E-4E4D-A8CC-D62B8381522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7161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85B36AC5-9B0C-84B0-0CD5-169C3770E0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93F2DF7A-5EBF-4F7B-9F39-AC3820E36E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808E329-9311-AD5B-02F5-8D452FED7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FBB68-6914-4577-83EF-A6330550D4B2}" type="datetimeFigureOut">
              <a:rPr lang="zh-TW" altLang="en-US" smtClean="0"/>
              <a:t>2023/5/24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C149E0A-2B2C-B9B1-12BF-B6C74DE18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0E0064F-A140-5088-6359-A6BBD9FE7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D46C-6F9E-4E4D-A8CC-D62B8381522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1538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97BEDF4-1E0C-7906-A999-CC3670898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3428C51-3BB4-FAD1-89C4-6BF8B2EE04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0581C1A-E73E-3A7E-D13C-0C4E3274B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FBB68-6914-4577-83EF-A6330550D4B2}" type="datetimeFigureOut">
              <a:rPr lang="zh-TW" altLang="en-US" smtClean="0"/>
              <a:t>2023/5/24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4E8477B-8882-C802-9495-935A8CABE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179C9C8-77F9-826D-856C-DD06337C5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D46C-6F9E-4E4D-A8CC-D62B8381522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9252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027CD95-9579-7AB6-A733-0FA23F5A0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D293F7A-80CA-0F26-5D21-9884F0DD56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6400484-748E-6074-99D4-E3A20312E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FBB68-6914-4577-83EF-A6330550D4B2}" type="datetimeFigureOut">
              <a:rPr lang="zh-TW" altLang="en-US" smtClean="0"/>
              <a:t>2023/5/24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EE8C123-3BE0-9DD4-24AF-272257F1C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73DD0CC-1062-0697-FC42-BB4FB1177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D46C-6F9E-4E4D-A8CC-D62B8381522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5104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3361F4B-E230-7972-0B80-9AB042995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96D1515-96E6-529B-5362-78AAFA3EC7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DA7DA357-E92B-AB45-5F68-FFB7C83D09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28723AD-A0F5-96FA-8005-C733746E1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FBB68-6914-4577-83EF-A6330550D4B2}" type="datetimeFigureOut">
              <a:rPr lang="zh-TW" altLang="en-US" smtClean="0"/>
              <a:t>2023/5/24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3AAD865-F553-54FD-112E-F705E2FAE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03AD0CB-D80B-F181-D46E-42C215D99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D46C-6F9E-4E4D-A8CC-D62B8381522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5487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FF6ECB9-E425-DF48-B968-2E3EFA823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841FA2F-74EF-CBF9-1248-F0DE34433D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8BC5B207-635B-60EE-A1BA-6E1DA3DC64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9A2C1EB3-D5BA-0FF5-40EF-B7B93914E0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AA2E2943-E6B0-E706-D4E3-C80D03D812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FFE8AACB-4E2C-29D8-57F4-0C717A087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FBB68-6914-4577-83EF-A6330550D4B2}" type="datetimeFigureOut">
              <a:rPr lang="zh-TW" altLang="en-US" smtClean="0"/>
              <a:t>2023/5/24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B66F2C4B-7E04-B1B6-099C-9BD36D84B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8F693C0F-568A-0549-A38A-923641155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D46C-6F9E-4E4D-A8CC-D62B8381522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2183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1ED0975-6AD1-DA71-C282-55549C565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C1EF04E9-569F-3009-A8F0-08D23B35B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FBB68-6914-4577-83EF-A6330550D4B2}" type="datetimeFigureOut">
              <a:rPr lang="zh-TW" altLang="en-US" smtClean="0"/>
              <a:t>2023/5/24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AF8FE129-DCF6-6DCF-D3AE-738F63DDC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9877B24E-48B8-B995-BB72-2522B72E7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D46C-6F9E-4E4D-A8CC-D62B8381522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4922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D6A5C351-5FFC-782C-A639-D2243810F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FBB68-6914-4577-83EF-A6330550D4B2}" type="datetimeFigureOut">
              <a:rPr lang="zh-TW" altLang="en-US" smtClean="0"/>
              <a:t>2023/5/24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9051E044-6642-45A5-214A-7969C633A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8D970E4-7F47-3F54-089D-82D3A023C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D46C-6F9E-4E4D-A8CC-D62B8381522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2262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BA2801E-6F0C-3C9B-5FC1-3C14AE0D0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F5D5BDF-43FF-A818-96DF-1BF5614C6A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F096F6DF-2FF8-B7FB-8561-5F3F9C7FBB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B7D9121-E35D-7DC2-81AA-1DBF0005C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FBB68-6914-4577-83EF-A6330550D4B2}" type="datetimeFigureOut">
              <a:rPr lang="zh-TW" altLang="en-US" smtClean="0"/>
              <a:t>2023/5/24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47CB4F9-17AB-05FE-F714-478F41138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C7E86C7-110E-1E9A-10B1-B5A4BA7F2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D46C-6F9E-4E4D-A8CC-D62B8381522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3500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6CFA54B-6B52-9E4B-C2B6-CCFB2BDDE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D90DB244-04A6-60CB-6253-FAC1109F05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CEB622E-113C-06C4-4473-17D66290FC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E957FA8-9FAD-5C99-AA0A-14A9A2F8C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FBB68-6914-4577-83EF-A6330550D4B2}" type="datetimeFigureOut">
              <a:rPr lang="zh-TW" altLang="en-US" smtClean="0"/>
              <a:t>2023/5/24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8FCDE3E-9581-C991-2EE5-DAE4ECD44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3B3554E-B02D-E426-1374-18D41ADB2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D46C-6F9E-4E4D-A8CC-D62B8381522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070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F5054779-C6F1-466D-A49C-C83850364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99D107B-846E-6A07-FCB5-FB0C314608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CD71C34-855D-94E4-3035-0558B002A1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FBB68-6914-4577-83EF-A6330550D4B2}" type="datetimeFigureOut">
              <a:rPr lang="zh-TW" altLang="en-US" smtClean="0"/>
              <a:t>2023/5/24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950B6A7-F82F-4BC7-F292-512241569F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C468497-EB74-56AC-E9F9-17B77CD859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3D46C-6F9E-4E4D-A8CC-D62B8381522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8282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0E0A0DE2-7A84-AD28-009C-0020E098DC3A}"/>
              </a:ext>
            </a:extLst>
          </p:cNvPr>
          <p:cNvSpPr txBox="1"/>
          <p:nvPr/>
        </p:nvSpPr>
        <p:spPr>
          <a:xfrm>
            <a:off x="594804" y="381740"/>
            <a:ext cx="159798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>
                <a:latin typeface="標楷體" panose="03000509000000000000" pitchFamily="65" charset="-120"/>
                <a:ea typeface="標楷體" panose="03000509000000000000" pitchFamily="65" charset="-120"/>
              </a:rPr>
              <a:t>定位軟體功能</a:t>
            </a:r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8328E766-9A9B-4493-A4C6-F854749945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2748" y="1047566"/>
            <a:ext cx="5259072" cy="213378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1AD467DE-5908-AF9F-F4CF-45A980A2FB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2748" y="3675356"/>
            <a:ext cx="4380241" cy="249869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文字方塊 9">
            <a:extLst>
              <a:ext uri="{FF2B5EF4-FFF2-40B4-BE49-F238E27FC236}">
                <a16:creationId xmlns:a16="http://schemas.microsoft.com/office/drawing/2014/main" id="{EF0A7489-97ED-83A4-BA90-9E48B91BD83D}"/>
              </a:ext>
            </a:extLst>
          </p:cNvPr>
          <p:cNvSpPr txBox="1"/>
          <p:nvPr/>
        </p:nvSpPr>
        <p:spPr>
          <a:xfrm>
            <a:off x="594804" y="1047566"/>
            <a:ext cx="5166804" cy="56938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400" u="sng">
                <a:ea typeface="標楷體" panose="03000509000000000000" pitchFamily="65" charset="-120"/>
              </a:rPr>
              <a:t>執行系統</a:t>
            </a:r>
            <a:endParaRPr lang="en-US" altLang="zh-TW" sz="1400" u="sng">
              <a:ea typeface="標楷體" panose="03000509000000000000" pitchFamily="65" charset="-12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zh-TW" sz="1400">
                <a:solidFill>
                  <a:srgbClr val="00B050"/>
                </a:solidFill>
                <a:ea typeface="標楷體" panose="03000509000000000000" pitchFamily="65" charset="-120"/>
              </a:rPr>
              <a:t>Winodows</a:t>
            </a:r>
            <a:r>
              <a:rPr lang="zh-TW" altLang="en-US" sz="1400">
                <a:solidFill>
                  <a:srgbClr val="00B050"/>
                </a:solidFill>
                <a:ea typeface="標楷體" panose="03000509000000000000" pitchFamily="65" charset="-120"/>
              </a:rPr>
              <a:t>系統</a:t>
            </a:r>
            <a:endParaRPr lang="en-US" altLang="zh-TW" sz="1400">
              <a:solidFill>
                <a:srgbClr val="00B050"/>
              </a:solidFill>
              <a:ea typeface="標楷體" panose="03000509000000000000" pitchFamily="65" charset="-12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zh-TW" altLang="en-US" sz="1400">
                <a:solidFill>
                  <a:srgbClr val="00B050"/>
                </a:solidFill>
                <a:ea typeface="標楷體" panose="03000509000000000000" pitchFamily="65" charset="-120"/>
              </a:rPr>
              <a:t>免安裝執行檔</a:t>
            </a:r>
            <a:endParaRPr lang="en-US" altLang="zh-TW" sz="1400">
              <a:solidFill>
                <a:srgbClr val="00B050"/>
              </a:solidFill>
              <a:ea typeface="標楷體" panose="03000509000000000000" pitchFamily="65" charset="-12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altLang="zh-TW" sz="1400">
              <a:ea typeface="標楷體" panose="03000509000000000000" pitchFamily="65" charset="-120"/>
            </a:endParaRPr>
          </a:p>
          <a:p>
            <a:r>
              <a:rPr lang="zh-TW" altLang="en-US" sz="1400" u="sng">
                <a:ea typeface="標楷體" panose="03000509000000000000" pitchFamily="65" charset="-120"/>
              </a:rPr>
              <a:t>主要功能</a:t>
            </a:r>
            <a:endParaRPr lang="en-US" altLang="zh-TW" sz="1400">
              <a:solidFill>
                <a:srgbClr val="00B050"/>
              </a:solidFill>
              <a:ea typeface="標楷體" panose="03000509000000000000" pitchFamily="65" charset="-12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zh-TW" sz="1400">
                <a:solidFill>
                  <a:srgbClr val="00B050"/>
                </a:solidFill>
                <a:ea typeface="標楷體" panose="03000509000000000000" pitchFamily="65" charset="-120"/>
              </a:rPr>
              <a:t>UDP</a:t>
            </a:r>
            <a:r>
              <a:rPr lang="zh-TW" altLang="en-US" sz="1400">
                <a:solidFill>
                  <a:srgbClr val="00B050"/>
                </a:solidFill>
                <a:ea typeface="標楷體" panose="03000509000000000000" pitchFamily="65" charset="-120"/>
              </a:rPr>
              <a:t>定位封包監控</a:t>
            </a:r>
            <a:endParaRPr lang="en-US" altLang="zh-TW" sz="1400">
              <a:solidFill>
                <a:srgbClr val="00B050"/>
              </a:solidFill>
              <a:ea typeface="標楷體" panose="03000509000000000000" pitchFamily="65" charset="-12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zh-TW" altLang="en-US" sz="1400">
                <a:solidFill>
                  <a:srgbClr val="00B050"/>
                </a:solidFill>
                <a:ea typeface="標楷體" panose="03000509000000000000" pitchFamily="65" charset="-120"/>
              </a:rPr>
              <a:t>即時定位</a:t>
            </a:r>
            <a:endParaRPr lang="en-US" altLang="zh-TW" sz="1400">
              <a:solidFill>
                <a:srgbClr val="00B050"/>
              </a:solidFill>
              <a:ea typeface="標楷體" panose="03000509000000000000" pitchFamily="65" charset="-12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zh-TW" altLang="en-US" sz="1400">
                <a:solidFill>
                  <a:srgbClr val="00B050"/>
                </a:solidFill>
                <a:ea typeface="標楷體" panose="03000509000000000000" pitchFamily="65" charset="-120"/>
              </a:rPr>
              <a:t>警告資訊</a:t>
            </a:r>
            <a:endParaRPr lang="en-US" altLang="zh-TW" sz="1400">
              <a:solidFill>
                <a:srgbClr val="00B050"/>
              </a:solidFill>
              <a:ea typeface="標楷體" panose="03000509000000000000" pitchFamily="65" charset="-12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zh-TW" altLang="en-US" sz="1400">
                <a:solidFill>
                  <a:srgbClr val="00B050"/>
                </a:solidFill>
                <a:ea typeface="標楷體" panose="03000509000000000000" pitchFamily="65" charset="-120"/>
              </a:rPr>
              <a:t>設備控制</a:t>
            </a:r>
            <a:r>
              <a:rPr lang="en-US" altLang="zh-TW" sz="1400">
                <a:solidFill>
                  <a:srgbClr val="00B050"/>
                </a:solidFill>
                <a:ea typeface="標楷體" panose="03000509000000000000" pitchFamily="65" charset="-120"/>
              </a:rPr>
              <a:t>(LED</a:t>
            </a:r>
            <a:r>
              <a:rPr lang="zh-TW" altLang="en-US" sz="1400">
                <a:solidFill>
                  <a:srgbClr val="00B050"/>
                </a:solidFill>
                <a:ea typeface="標楷體" panose="03000509000000000000" pitchFamily="65" charset="-120"/>
              </a:rPr>
              <a:t>、蜂鳴器、震動馬達</a:t>
            </a:r>
            <a:r>
              <a:rPr lang="en-US" altLang="zh-TW" sz="1400">
                <a:solidFill>
                  <a:srgbClr val="00B050"/>
                </a:solidFill>
                <a:ea typeface="標楷體" panose="03000509000000000000" pitchFamily="65" charset="-120"/>
              </a:rPr>
              <a:t>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zh-TW" altLang="en-US" sz="1400">
                <a:solidFill>
                  <a:srgbClr val="00B050"/>
                </a:solidFill>
                <a:ea typeface="標楷體" panose="03000509000000000000" pitchFamily="65" charset="-120"/>
              </a:rPr>
              <a:t>限制區</a:t>
            </a:r>
            <a:endParaRPr lang="en-US" altLang="zh-TW" sz="1400">
              <a:solidFill>
                <a:srgbClr val="00B050"/>
              </a:solidFill>
              <a:ea typeface="標楷體" panose="03000509000000000000" pitchFamily="65" charset="-12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zh-TW" altLang="en-US" sz="1400">
                <a:solidFill>
                  <a:srgbClr val="00B050"/>
                </a:solidFill>
                <a:ea typeface="標楷體" panose="03000509000000000000" pitchFamily="65" charset="-120"/>
              </a:rPr>
              <a:t>歷史紀錄</a:t>
            </a:r>
            <a:endParaRPr lang="en-US" altLang="zh-TW" sz="1400">
              <a:solidFill>
                <a:srgbClr val="00B050"/>
              </a:solidFill>
              <a:ea typeface="標楷體" panose="03000509000000000000" pitchFamily="65" charset="-120"/>
            </a:endParaRPr>
          </a:p>
          <a:p>
            <a:endParaRPr lang="en-US" altLang="zh-TW" sz="1400">
              <a:ea typeface="標楷體" panose="03000509000000000000" pitchFamily="65" charset="-120"/>
            </a:endParaRPr>
          </a:p>
          <a:p>
            <a:r>
              <a:rPr lang="zh-TW" altLang="en-US" sz="1400" u="sng">
                <a:ea typeface="標楷體" panose="03000509000000000000" pitchFamily="65" charset="-120"/>
              </a:rPr>
              <a:t>原始碼</a:t>
            </a:r>
            <a:endParaRPr lang="en-US" altLang="zh-TW" sz="1400" u="sng">
              <a:ea typeface="標楷體" panose="03000509000000000000" pitchFamily="65" charset="-120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altLang="zh-TW" sz="1400">
                <a:solidFill>
                  <a:srgbClr val="00B050"/>
                </a:solidFill>
                <a:ea typeface="標楷體" panose="03000509000000000000" pitchFamily="65" charset="-120"/>
              </a:rPr>
              <a:t>C#</a:t>
            </a:r>
            <a:r>
              <a:rPr lang="zh-TW" altLang="en-US" sz="1400">
                <a:solidFill>
                  <a:srgbClr val="00B050"/>
                </a:solidFill>
                <a:ea typeface="標楷體" panose="03000509000000000000" pitchFamily="65" charset="-120"/>
              </a:rPr>
              <a:t>專案原始碼</a:t>
            </a:r>
            <a:endParaRPr lang="en-US" altLang="zh-TW" sz="1400">
              <a:solidFill>
                <a:srgbClr val="00B050"/>
              </a:solidFill>
              <a:ea typeface="標楷體" panose="03000509000000000000" pitchFamily="65" charset="-120"/>
            </a:endParaRPr>
          </a:p>
          <a:p>
            <a:endParaRPr lang="en-US" altLang="zh-TW" sz="1400">
              <a:ea typeface="標楷體" panose="03000509000000000000" pitchFamily="65" charset="-120"/>
            </a:endParaRPr>
          </a:p>
          <a:p>
            <a:r>
              <a:rPr lang="zh-TW" altLang="en-US" sz="1400" u="sng">
                <a:ea typeface="標楷體" panose="03000509000000000000" pitchFamily="65" charset="-120"/>
              </a:rPr>
              <a:t>二次開發</a:t>
            </a:r>
            <a:endParaRPr lang="en-US" altLang="zh-TW" sz="1400" u="sng">
              <a:ea typeface="標楷體" panose="03000509000000000000" pitchFamily="65" charset="-12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zh-TW" altLang="en-US" sz="1400">
                <a:solidFill>
                  <a:srgbClr val="00B050"/>
                </a:solidFill>
                <a:ea typeface="標楷體" panose="03000509000000000000" pitchFamily="65" charset="-120"/>
              </a:rPr>
              <a:t>通訊協議與封包格式</a:t>
            </a:r>
            <a:endParaRPr lang="en-US" altLang="zh-TW" sz="1400">
              <a:solidFill>
                <a:srgbClr val="00B050"/>
              </a:solidFill>
              <a:ea typeface="標楷體" panose="03000509000000000000" pitchFamily="65" charset="-12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zh-TW" sz="1400">
                <a:solidFill>
                  <a:srgbClr val="00B050"/>
                </a:solidFill>
                <a:ea typeface="標楷體" panose="03000509000000000000" pitchFamily="65" charset="-120"/>
              </a:rPr>
              <a:t>C#</a:t>
            </a:r>
            <a:r>
              <a:rPr lang="zh-TW" altLang="en-US" sz="1400">
                <a:solidFill>
                  <a:srgbClr val="00B050"/>
                </a:solidFill>
                <a:ea typeface="標楷體" panose="03000509000000000000" pitchFamily="65" charset="-120"/>
              </a:rPr>
              <a:t>專案原始碼</a:t>
            </a:r>
            <a:endParaRPr lang="en-US" altLang="zh-TW" sz="1400">
              <a:solidFill>
                <a:srgbClr val="00B050"/>
              </a:solidFill>
              <a:ea typeface="標楷體" panose="03000509000000000000" pitchFamily="65" charset="-12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zh-TW" sz="1400">
                <a:solidFill>
                  <a:srgbClr val="00B050"/>
                </a:solidFill>
                <a:ea typeface="標楷體" panose="03000509000000000000" pitchFamily="65" charset="-120"/>
              </a:rPr>
              <a:t>.net V4.0 C#</a:t>
            </a:r>
            <a:r>
              <a:rPr lang="zh-TW" altLang="en-US" sz="1400">
                <a:solidFill>
                  <a:srgbClr val="00B050"/>
                </a:solidFill>
                <a:ea typeface="標楷體" panose="03000509000000000000" pitchFamily="65" charset="-120"/>
              </a:rPr>
              <a:t> </a:t>
            </a:r>
            <a:r>
              <a:rPr lang="en-US" altLang="zh-TW" sz="1400">
                <a:solidFill>
                  <a:srgbClr val="00B050"/>
                </a:solidFill>
                <a:ea typeface="標楷體" panose="03000509000000000000" pitchFamily="65" charset="-120"/>
              </a:rPr>
              <a:t>dll</a:t>
            </a:r>
            <a:r>
              <a:rPr lang="zh-TW" altLang="en-US" sz="1400">
                <a:solidFill>
                  <a:srgbClr val="00B050"/>
                </a:solidFill>
                <a:ea typeface="標楷體" panose="03000509000000000000" pitchFamily="65" charset="-120"/>
              </a:rPr>
              <a:t>，內含定位演算法，不提供原始碼</a:t>
            </a:r>
            <a:endParaRPr lang="en-US" altLang="zh-TW" sz="1400">
              <a:solidFill>
                <a:srgbClr val="00B050"/>
              </a:solidFill>
              <a:ea typeface="標楷體" panose="03000509000000000000" pitchFamily="65" charset="-120"/>
            </a:endParaRPr>
          </a:p>
          <a:p>
            <a:r>
              <a:rPr lang="en-US" altLang="zh-TW" sz="1400">
                <a:solidFill>
                  <a:schemeClr val="accent2"/>
                </a:solidFill>
                <a:ea typeface="標楷體" panose="03000509000000000000" pitchFamily="65" charset="-120"/>
              </a:rPr>
              <a:t>(Windows</a:t>
            </a:r>
            <a:r>
              <a:rPr lang="zh-TW" altLang="en-US" sz="1400">
                <a:solidFill>
                  <a:schemeClr val="accent2"/>
                </a:solidFill>
                <a:ea typeface="標楷體" panose="03000509000000000000" pitchFamily="65" charset="-120"/>
              </a:rPr>
              <a:t>開發</a:t>
            </a:r>
            <a:r>
              <a:rPr lang="en-US" altLang="zh-TW" sz="1400">
                <a:solidFill>
                  <a:schemeClr val="accent2"/>
                </a:solidFill>
                <a:ea typeface="標楷體" panose="03000509000000000000" pitchFamily="65" charset="-120"/>
              </a:rPr>
              <a:t>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zh-TW" sz="1400">
                <a:solidFill>
                  <a:srgbClr val="00B050"/>
                </a:solidFill>
                <a:ea typeface="標楷體" panose="03000509000000000000" pitchFamily="65" charset="-120"/>
              </a:rPr>
              <a:t>.net V5.0 C#</a:t>
            </a:r>
            <a:r>
              <a:rPr lang="zh-TW" altLang="en-US" sz="1400">
                <a:solidFill>
                  <a:srgbClr val="00B050"/>
                </a:solidFill>
                <a:ea typeface="標楷體" panose="03000509000000000000" pitchFamily="65" charset="-120"/>
              </a:rPr>
              <a:t> </a:t>
            </a:r>
            <a:r>
              <a:rPr lang="en-US" altLang="zh-TW" sz="1400">
                <a:solidFill>
                  <a:srgbClr val="00B050"/>
                </a:solidFill>
                <a:ea typeface="標楷體" panose="03000509000000000000" pitchFamily="65" charset="-120"/>
              </a:rPr>
              <a:t>dll</a:t>
            </a:r>
            <a:r>
              <a:rPr lang="zh-TW" altLang="en-US" sz="1400">
                <a:solidFill>
                  <a:srgbClr val="00B050"/>
                </a:solidFill>
                <a:ea typeface="標楷體" panose="03000509000000000000" pitchFamily="65" charset="-120"/>
              </a:rPr>
              <a:t>，內含定位演算法，不提供原始碼</a:t>
            </a:r>
            <a:r>
              <a:rPr lang="en-US" altLang="zh-TW" sz="1400">
                <a:solidFill>
                  <a:srgbClr val="0000FF"/>
                </a:solidFill>
                <a:ea typeface="標楷體" panose="03000509000000000000" pitchFamily="65" charset="-120"/>
              </a:rPr>
              <a:t>(</a:t>
            </a:r>
            <a:r>
              <a:rPr lang="zh-TW" altLang="en-US" sz="1400">
                <a:solidFill>
                  <a:srgbClr val="0000FF"/>
                </a:solidFill>
                <a:ea typeface="標楷體" panose="03000509000000000000" pitchFamily="65" charset="-120"/>
              </a:rPr>
              <a:t>選購</a:t>
            </a:r>
            <a:r>
              <a:rPr lang="en-US" altLang="zh-TW" sz="1400">
                <a:solidFill>
                  <a:srgbClr val="0000FF"/>
                </a:solidFill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1400">
                <a:solidFill>
                  <a:schemeClr val="accent2"/>
                </a:solidFill>
                <a:ea typeface="標楷體" panose="03000509000000000000" pitchFamily="65" charset="-120"/>
              </a:rPr>
              <a:t>(</a:t>
            </a:r>
            <a:r>
              <a:rPr lang="zh-TW" altLang="en-US" sz="1400">
                <a:solidFill>
                  <a:schemeClr val="accent2"/>
                </a:solidFill>
                <a:ea typeface="標楷體" panose="03000509000000000000" pitchFamily="65" charset="-120"/>
              </a:rPr>
              <a:t>可跨平台開發</a:t>
            </a:r>
            <a:r>
              <a:rPr lang="en-US" altLang="zh-TW" sz="1400">
                <a:solidFill>
                  <a:schemeClr val="accent2"/>
                </a:solidFill>
                <a:ea typeface="標楷體" panose="03000509000000000000" pitchFamily="65" charset="-120"/>
              </a:rPr>
              <a:t>)</a:t>
            </a:r>
          </a:p>
          <a:p>
            <a:endParaRPr lang="en-US" altLang="zh-TW" sz="1400">
              <a:ea typeface="標楷體" panose="03000509000000000000" pitchFamily="65" charset="-120"/>
            </a:endParaRPr>
          </a:p>
          <a:p>
            <a:r>
              <a:rPr lang="zh-TW" altLang="en-US" sz="1400" u="sng">
                <a:ea typeface="標楷體" panose="03000509000000000000" pitchFamily="65" charset="-120"/>
              </a:rPr>
              <a:t>使用限制</a:t>
            </a:r>
            <a:endParaRPr lang="en-US" altLang="zh-TW" sz="1400" u="sng">
              <a:ea typeface="標楷體" panose="03000509000000000000" pitchFamily="65" charset="-12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zh-TW" altLang="en-US" sz="1400">
                <a:solidFill>
                  <a:srgbClr val="00B050"/>
                </a:solidFill>
                <a:ea typeface="標楷體" panose="03000509000000000000" pitchFamily="65" charset="-120"/>
              </a:rPr>
              <a:t>無限制</a:t>
            </a:r>
            <a:endParaRPr lang="en-US" altLang="zh-TW" sz="1400">
              <a:solidFill>
                <a:srgbClr val="00B050"/>
              </a:solidFill>
              <a:ea typeface="標楷體" panose="03000509000000000000" pitchFamily="65" charset="-12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altLang="zh-TW" sz="1400">
              <a:solidFill>
                <a:srgbClr val="00B050"/>
              </a:solidFill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179252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8B824239-7DDD-4FF4-805C-923DBDFB06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8130" y="1377263"/>
            <a:ext cx="6849668" cy="4899248"/>
          </a:xfrm>
          <a:prstGeom prst="rect">
            <a:avLst/>
          </a:prstGeom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id="{5F5FEA44-FFF0-4240-0EC4-59ABD8EDB3CE}"/>
              </a:ext>
            </a:extLst>
          </p:cNvPr>
          <p:cNvSpPr txBox="1"/>
          <p:nvPr/>
        </p:nvSpPr>
        <p:spPr>
          <a:xfrm>
            <a:off x="594803" y="381740"/>
            <a:ext cx="176665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>
                <a:ea typeface="標楷體" panose="03000509000000000000" pitchFamily="65" charset="-120"/>
              </a:rPr>
              <a:t>顯示設定</a:t>
            </a:r>
            <a:endParaRPr lang="en-US" altLang="zh-TW"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608088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>
            <a:extLst>
              <a:ext uri="{FF2B5EF4-FFF2-40B4-BE49-F238E27FC236}">
                <a16:creationId xmlns:a16="http://schemas.microsoft.com/office/drawing/2014/main" id="{7715D5A1-AD4A-0D02-618A-7ED0FA6242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8130" y="1377262"/>
            <a:ext cx="6849666" cy="4899247"/>
          </a:xfrm>
          <a:prstGeom prst="rect">
            <a:avLst/>
          </a:prstGeom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id="{5F5FEA44-FFF0-4240-0EC4-59ABD8EDB3CE}"/>
              </a:ext>
            </a:extLst>
          </p:cNvPr>
          <p:cNvSpPr txBox="1"/>
          <p:nvPr/>
        </p:nvSpPr>
        <p:spPr>
          <a:xfrm>
            <a:off x="594803" y="381740"/>
            <a:ext cx="176665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>
                <a:ea typeface="標楷體" panose="03000509000000000000" pitchFamily="65" charset="-120"/>
              </a:rPr>
              <a:t>警告設定</a:t>
            </a:r>
            <a:endParaRPr lang="en-US" altLang="zh-TW"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867266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B719C644-3B7E-3BE8-5C73-048412180D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8130" y="1377261"/>
            <a:ext cx="6849666" cy="4899247"/>
          </a:xfrm>
          <a:prstGeom prst="rect">
            <a:avLst/>
          </a:prstGeom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id="{5F5FEA44-FFF0-4240-0EC4-59ABD8EDB3CE}"/>
              </a:ext>
            </a:extLst>
          </p:cNvPr>
          <p:cNvSpPr txBox="1"/>
          <p:nvPr/>
        </p:nvSpPr>
        <p:spPr>
          <a:xfrm>
            <a:off x="594803" y="381740"/>
            <a:ext cx="176665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>
                <a:ea typeface="標楷體" panose="03000509000000000000" pitchFamily="65" charset="-120"/>
              </a:rPr>
              <a:t>濾波器設定</a:t>
            </a:r>
            <a:endParaRPr lang="en-US" altLang="zh-TW"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012605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>
            <a:extLst>
              <a:ext uri="{FF2B5EF4-FFF2-40B4-BE49-F238E27FC236}">
                <a16:creationId xmlns:a16="http://schemas.microsoft.com/office/drawing/2014/main" id="{84CA6631-B6D3-38E2-1C2E-EBA8FDA2F7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8130" y="1377261"/>
            <a:ext cx="7030691" cy="4899247"/>
          </a:xfrm>
          <a:prstGeom prst="rect">
            <a:avLst/>
          </a:prstGeom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id="{5F5FEA44-FFF0-4240-0EC4-59ABD8EDB3CE}"/>
              </a:ext>
            </a:extLst>
          </p:cNvPr>
          <p:cNvSpPr txBox="1"/>
          <p:nvPr/>
        </p:nvSpPr>
        <p:spPr>
          <a:xfrm>
            <a:off x="594803" y="381740"/>
            <a:ext cx="176665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>
                <a:ea typeface="標楷體" panose="03000509000000000000" pitchFamily="65" charset="-120"/>
              </a:rPr>
              <a:t>歷史紀錄</a:t>
            </a:r>
            <a:endParaRPr lang="en-US" altLang="zh-TW"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191351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5F5FEA44-FFF0-4240-0EC4-59ABD8EDB3CE}"/>
              </a:ext>
            </a:extLst>
          </p:cNvPr>
          <p:cNvSpPr txBox="1"/>
          <p:nvPr/>
        </p:nvSpPr>
        <p:spPr>
          <a:xfrm>
            <a:off x="594803" y="381740"/>
            <a:ext cx="176665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>
                <a:ea typeface="標楷體" panose="03000509000000000000" pitchFamily="65" charset="-120"/>
              </a:rPr>
              <a:t>警告資訊</a:t>
            </a:r>
            <a:endParaRPr lang="en-US" altLang="zh-TW">
              <a:ea typeface="標楷體" panose="03000509000000000000" pitchFamily="65" charset="-12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260BF8B2-504D-53E0-C863-B41A56DB5D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130" y="1377261"/>
            <a:ext cx="5916969" cy="750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97E0F543-3001-A06A-5785-CA8E146AB5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130" y="2314612"/>
            <a:ext cx="5916969" cy="41616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596554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5F5FEA44-FFF0-4240-0EC4-59ABD8EDB3CE}"/>
              </a:ext>
            </a:extLst>
          </p:cNvPr>
          <p:cNvSpPr txBox="1"/>
          <p:nvPr/>
        </p:nvSpPr>
        <p:spPr>
          <a:xfrm>
            <a:off x="594803" y="381740"/>
            <a:ext cx="176665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>
                <a:ea typeface="標楷體" panose="03000509000000000000" pitchFamily="65" charset="-120"/>
              </a:rPr>
              <a:t>設備控制</a:t>
            </a:r>
            <a:endParaRPr lang="en-US" altLang="zh-TW">
              <a:ea typeface="標楷體" panose="03000509000000000000" pitchFamily="65" charset="-120"/>
            </a:endParaRP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905CB8FC-C807-54B3-9FDF-D810AAAD2A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8129" y="1377260"/>
            <a:ext cx="9104325" cy="4268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8177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5F5FEA44-FFF0-4240-0EC4-59ABD8EDB3CE}"/>
              </a:ext>
            </a:extLst>
          </p:cNvPr>
          <p:cNvSpPr txBox="1"/>
          <p:nvPr/>
        </p:nvSpPr>
        <p:spPr>
          <a:xfrm>
            <a:off x="594803" y="381740"/>
            <a:ext cx="176665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>
                <a:ea typeface="標楷體" panose="03000509000000000000" pitchFamily="65" charset="-120"/>
              </a:rPr>
              <a:t>限制區</a:t>
            </a:r>
            <a:endParaRPr lang="en-US" altLang="zh-TW">
              <a:ea typeface="標楷體" panose="03000509000000000000" pitchFamily="65" charset="-12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9F881A21-9C1D-DB1D-5BBC-444EF4810D9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022" y="1318334"/>
            <a:ext cx="10886228" cy="4425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02196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C4A3616C-A3A9-C291-5920-922DF9480C3C}"/>
              </a:ext>
            </a:extLst>
          </p:cNvPr>
          <p:cNvSpPr/>
          <p:nvPr/>
        </p:nvSpPr>
        <p:spPr>
          <a:xfrm>
            <a:off x="417250" y="1354704"/>
            <a:ext cx="11594237" cy="5339059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BF2E7D40-4792-D1F6-3217-B71633E9338F}"/>
              </a:ext>
            </a:extLst>
          </p:cNvPr>
          <p:cNvSpPr txBox="1"/>
          <p:nvPr/>
        </p:nvSpPr>
        <p:spPr>
          <a:xfrm>
            <a:off x="594803" y="381740"/>
            <a:ext cx="161650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>
                <a:latin typeface="標楷體" panose="03000509000000000000" pitchFamily="65" charset="-120"/>
                <a:ea typeface="標楷體" panose="03000509000000000000" pitchFamily="65" charset="-120"/>
              </a:rPr>
              <a:t>定位軟體架構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016816AA-C7AE-2255-07C3-5AA218BF4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550" y="1913918"/>
            <a:ext cx="834018" cy="912598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6" name="圖片 2" descr="DSC04305">
            <a:extLst>
              <a:ext uri="{FF2B5EF4-FFF2-40B4-BE49-F238E27FC236}">
                <a16:creationId xmlns:a16="http://schemas.microsoft.com/office/drawing/2014/main" id="{4D9AE4B4-7403-CED1-EF34-9CE5426CDD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659" y="3853515"/>
            <a:ext cx="939904" cy="7802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5A04F620-74DD-3CC7-0926-7EAB65CD2C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7944" y="1920086"/>
            <a:ext cx="834018" cy="912598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3F3689EC-8DE9-D698-8DEB-A904FA4965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8277" y="5395784"/>
            <a:ext cx="834018" cy="912598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pic>
      <p:cxnSp>
        <p:nvCxnSpPr>
          <p:cNvPr id="11" name="直線單箭頭接點 10">
            <a:extLst>
              <a:ext uri="{FF2B5EF4-FFF2-40B4-BE49-F238E27FC236}">
                <a16:creationId xmlns:a16="http://schemas.microsoft.com/office/drawing/2014/main" id="{1C4B8B42-1FBB-BE05-3D2D-685D83C1B708}"/>
              </a:ext>
            </a:extLst>
          </p:cNvPr>
          <p:cNvCxnSpPr>
            <a:cxnSpLocks/>
            <a:stCxn id="6" idx="3"/>
            <a:endCxn id="7" idx="2"/>
          </p:cNvCxnSpPr>
          <p:nvPr/>
        </p:nvCxnSpPr>
        <p:spPr>
          <a:xfrm flipV="1">
            <a:off x="3335563" y="2832684"/>
            <a:ext cx="729390" cy="1410937"/>
          </a:xfrm>
          <a:prstGeom prst="straightConnector1">
            <a:avLst/>
          </a:prstGeom>
          <a:ln w="127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單箭頭接點 11">
            <a:extLst>
              <a:ext uri="{FF2B5EF4-FFF2-40B4-BE49-F238E27FC236}">
                <a16:creationId xmlns:a16="http://schemas.microsoft.com/office/drawing/2014/main" id="{525642AB-176D-2D01-EDFB-A7459F9BD07C}"/>
              </a:ext>
            </a:extLst>
          </p:cNvPr>
          <p:cNvCxnSpPr>
            <a:cxnSpLocks/>
            <a:stCxn id="6" idx="1"/>
            <a:endCxn id="5" idx="2"/>
          </p:cNvCxnSpPr>
          <p:nvPr/>
        </p:nvCxnSpPr>
        <p:spPr>
          <a:xfrm flipH="1" flipV="1">
            <a:off x="1513559" y="2826516"/>
            <a:ext cx="882100" cy="1417105"/>
          </a:xfrm>
          <a:prstGeom prst="straightConnector1">
            <a:avLst/>
          </a:prstGeom>
          <a:ln w="127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單箭頭接點 13">
            <a:extLst>
              <a:ext uri="{FF2B5EF4-FFF2-40B4-BE49-F238E27FC236}">
                <a16:creationId xmlns:a16="http://schemas.microsoft.com/office/drawing/2014/main" id="{1BCBF7B9-F842-0576-4968-4EAE89B6218C}"/>
              </a:ext>
            </a:extLst>
          </p:cNvPr>
          <p:cNvCxnSpPr>
            <a:cxnSpLocks/>
            <a:stCxn id="8" idx="0"/>
            <a:endCxn id="6" idx="2"/>
          </p:cNvCxnSpPr>
          <p:nvPr/>
        </p:nvCxnSpPr>
        <p:spPr>
          <a:xfrm flipV="1">
            <a:off x="2865286" y="4633727"/>
            <a:ext cx="325" cy="762057"/>
          </a:xfrm>
          <a:prstGeom prst="straightConnector1">
            <a:avLst/>
          </a:prstGeom>
          <a:ln w="127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0D672946-6DC4-495F-AA89-3A3A7C005062}"/>
              </a:ext>
            </a:extLst>
          </p:cNvPr>
          <p:cNvSpPr txBox="1"/>
          <p:nvPr/>
        </p:nvSpPr>
        <p:spPr>
          <a:xfrm>
            <a:off x="521910" y="4756704"/>
            <a:ext cx="1671255" cy="83099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20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取得距離</a:t>
            </a:r>
            <a:r>
              <a:rPr lang="en-US" altLang="zh-TW" sz="120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(TOF)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20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設備控制</a:t>
            </a:r>
            <a:endParaRPr lang="en-US" altLang="zh-TW" sz="1200">
              <a:solidFill>
                <a:srgbClr val="00B05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20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韌體更新</a:t>
            </a:r>
            <a:endParaRPr lang="en-US" altLang="zh-TW" sz="1200">
              <a:solidFill>
                <a:srgbClr val="00B05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20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參數更新</a:t>
            </a:r>
            <a:endParaRPr lang="en-US" altLang="zh-TW" sz="1200">
              <a:solidFill>
                <a:srgbClr val="00B05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pic>
        <p:nvPicPr>
          <p:cNvPr id="17" name="圖形 16" descr="無線路由器">
            <a:extLst>
              <a:ext uri="{FF2B5EF4-FFF2-40B4-BE49-F238E27FC236}">
                <a16:creationId xmlns:a16="http://schemas.microsoft.com/office/drawing/2014/main" id="{DD03159B-746C-0905-7B70-F8621FDE8E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51241" y="4756704"/>
            <a:ext cx="914400" cy="914400"/>
          </a:xfrm>
          <a:prstGeom prst="rect">
            <a:avLst/>
          </a:prstGeom>
        </p:spPr>
      </p:pic>
      <p:cxnSp>
        <p:nvCxnSpPr>
          <p:cNvPr id="18" name="直線單箭頭接點 17">
            <a:extLst>
              <a:ext uri="{FF2B5EF4-FFF2-40B4-BE49-F238E27FC236}">
                <a16:creationId xmlns:a16="http://schemas.microsoft.com/office/drawing/2014/main" id="{9F75820B-69BA-34AE-AC9E-9123B380894D}"/>
              </a:ext>
            </a:extLst>
          </p:cNvPr>
          <p:cNvCxnSpPr>
            <a:cxnSpLocks/>
            <a:stCxn id="17" idx="1"/>
            <a:endCxn id="7" idx="3"/>
          </p:cNvCxnSpPr>
          <p:nvPr/>
        </p:nvCxnSpPr>
        <p:spPr>
          <a:xfrm flipH="1" flipV="1">
            <a:off x="4481962" y="2376385"/>
            <a:ext cx="1469279" cy="2837519"/>
          </a:xfrm>
          <a:prstGeom prst="straightConnector1">
            <a:avLst/>
          </a:prstGeom>
          <a:ln w="12700">
            <a:solidFill>
              <a:srgbClr val="0000FF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單箭頭接點 19">
            <a:extLst>
              <a:ext uri="{FF2B5EF4-FFF2-40B4-BE49-F238E27FC236}">
                <a16:creationId xmlns:a16="http://schemas.microsoft.com/office/drawing/2014/main" id="{281F3638-0BED-A357-1902-F31EA788D244}"/>
              </a:ext>
            </a:extLst>
          </p:cNvPr>
          <p:cNvCxnSpPr>
            <a:cxnSpLocks/>
            <a:stCxn id="17" idx="1"/>
            <a:endCxn id="5" idx="3"/>
          </p:cNvCxnSpPr>
          <p:nvPr/>
        </p:nvCxnSpPr>
        <p:spPr>
          <a:xfrm flipH="1" flipV="1">
            <a:off x="1930568" y="2370217"/>
            <a:ext cx="4020673" cy="2843687"/>
          </a:xfrm>
          <a:prstGeom prst="straightConnector1">
            <a:avLst/>
          </a:prstGeom>
          <a:ln w="12700">
            <a:solidFill>
              <a:srgbClr val="0000FF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單箭頭接點 20">
            <a:extLst>
              <a:ext uri="{FF2B5EF4-FFF2-40B4-BE49-F238E27FC236}">
                <a16:creationId xmlns:a16="http://schemas.microsoft.com/office/drawing/2014/main" id="{E8C1D74B-E784-D20B-4757-BBA897DBF091}"/>
              </a:ext>
            </a:extLst>
          </p:cNvPr>
          <p:cNvCxnSpPr>
            <a:cxnSpLocks/>
            <a:stCxn id="17" idx="1"/>
            <a:endCxn id="8" idx="3"/>
          </p:cNvCxnSpPr>
          <p:nvPr/>
        </p:nvCxnSpPr>
        <p:spPr>
          <a:xfrm flipH="1">
            <a:off x="3282295" y="5213904"/>
            <a:ext cx="2668946" cy="638179"/>
          </a:xfrm>
          <a:prstGeom prst="straightConnector1">
            <a:avLst/>
          </a:prstGeom>
          <a:ln w="12700">
            <a:solidFill>
              <a:srgbClr val="0000FF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0A1CB620-56D2-D4CF-1114-DE4B7634107A}"/>
              </a:ext>
            </a:extLst>
          </p:cNvPr>
          <p:cNvSpPr txBox="1"/>
          <p:nvPr/>
        </p:nvSpPr>
        <p:spPr>
          <a:xfrm>
            <a:off x="5897252" y="4037456"/>
            <a:ext cx="988284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200">
                <a:solidFill>
                  <a:schemeClr val="accent2"/>
                </a:solidFill>
              </a:rPr>
              <a:t>LAN</a:t>
            </a:r>
            <a:r>
              <a:rPr lang="zh-TW" altLang="en-US" sz="1200">
                <a:solidFill>
                  <a:schemeClr val="accent2"/>
                </a:solidFill>
              </a:rPr>
              <a:t> </a:t>
            </a:r>
            <a:endParaRPr lang="en-US" altLang="zh-TW" sz="1200">
              <a:solidFill>
                <a:schemeClr val="accent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200">
                <a:solidFill>
                  <a:schemeClr val="accent2"/>
                </a:solidFill>
              </a:rPr>
              <a:t>POE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200">
                <a:solidFill>
                  <a:schemeClr val="accent2"/>
                </a:solidFill>
              </a:rPr>
              <a:t>WIFI</a:t>
            </a:r>
            <a:endParaRPr lang="zh-TW" altLang="en-US" sz="1200">
              <a:solidFill>
                <a:schemeClr val="accent2"/>
              </a:solidFill>
            </a:endParaRPr>
          </a:p>
        </p:txBody>
      </p:sp>
      <p:sp>
        <p:nvSpPr>
          <p:cNvPr id="24" name="框架 23">
            <a:extLst>
              <a:ext uri="{FF2B5EF4-FFF2-40B4-BE49-F238E27FC236}">
                <a16:creationId xmlns:a16="http://schemas.microsoft.com/office/drawing/2014/main" id="{9B8BF1B5-EF30-68DC-3083-A0A5676FA8C3}"/>
              </a:ext>
            </a:extLst>
          </p:cNvPr>
          <p:cNvSpPr/>
          <p:nvPr/>
        </p:nvSpPr>
        <p:spPr>
          <a:xfrm>
            <a:off x="9751220" y="1617908"/>
            <a:ext cx="1651247" cy="1153212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pic>
        <p:nvPicPr>
          <p:cNvPr id="25" name="圖片 24">
            <a:extLst>
              <a:ext uri="{FF2B5EF4-FFF2-40B4-BE49-F238E27FC236}">
                <a16:creationId xmlns:a16="http://schemas.microsoft.com/office/drawing/2014/main" id="{7B561E24-62C5-05DF-F5ED-96A327F34A3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8186" y="1883864"/>
            <a:ext cx="1217313" cy="621299"/>
          </a:xfrm>
          <a:prstGeom prst="rect">
            <a:avLst/>
          </a:prstGeom>
          <a:ln>
            <a:solidFill>
              <a:srgbClr val="0000FF"/>
            </a:solidFill>
          </a:ln>
        </p:spPr>
      </p:pic>
      <p:sp>
        <p:nvSpPr>
          <p:cNvPr id="26" name="矩形 25">
            <a:extLst>
              <a:ext uri="{FF2B5EF4-FFF2-40B4-BE49-F238E27FC236}">
                <a16:creationId xmlns:a16="http://schemas.microsoft.com/office/drawing/2014/main" id="{73506E56-CCC6-132F-8480-06430B2FFC89}"/>
              </a:ext>
            </a:extLst>
          </p:cNvPr>
          <p:cNvSpPr/>
          <p:nvPr/>
        </p:nvSpPr>
        <p:spPr>
          <a:xfrm>
            <a:off x="9508647" y="2903942"/>
            <a:ext cx="2274366" cy="2662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笑臉 26">
            <a:extLst>
              <a:ext uri="{FF2B5EF4-FFF2-40B4-BE49-F238E27FC236}">
                <a16:creationId xmlns:a16="http://schemas.microsoft.com/office/drawing/2014/main" id="{1F49AD87-9751-15A2-EDB8-1C32ECEEA416}"/>
              </a:ext>
            </a:extLst>
          </p:cNvPr>
          <p:cNvSpPr/>
          <p:nvPr/>
        </p:nvSpPr>
        <p:spPr>
          <a:xfrm>
            <a:off x="8697454" y="1868440"/>
            <a:ext cx="757561" cy="648070"/>
          </a:xfrm>
          <a:prstGeom prst="smileyFac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8F1E9E8D-8B1C-E750-0E5D-1C88CB72A14D}"/>
              </a:ext>
            </a:extLst>
          </p:cNvPr>
          <p:cNvSpPr txBox="1"/>
          <p:nvPr/>
        </p:nvSpPr>
        <p:spPr>
          <a:xfrm>
            <a:off x="8769097" y="3940869"/>
            <a:ext cx="2829534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200" u="sng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軟體主程式</a:t>
            </a:r>
            <a:endParaRPr lang="en-US" altLang="zh-TW" sz="1200" u="sng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2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即時定位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2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警告資訊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2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設備控制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2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限制區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2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歷史紀錄</a:t>
            </a:r>
          </a:p>
        </p:txBody>
      </p: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36954B44-87A9-99BD-ADFD-9360F16580EF}"/>
              </a:ext>
            </a:extLst>
          </p:cNvPr>
          <p:cNvSpPr txBox="1"/>
          <p:nvPr/>
        </p:nvSpPr>
        <p:spPr>
          <a:xfrm>
            <a:off x="4275233" y="5709323"/>
            <a:ext cx="1272212" cy="646331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20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上報封包</a:t>
            </a:r>
            <a:endParaRPr lang="en-US" altLang="zh-TW" sz="120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20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控制封包</a:t>
            </a:r>
            <a:endParaRPr lang="en-US" altLang="zh-TW" sz="120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20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更新封包</a:t>
            </a:r>
            <a:endParaRPr lang="en-US" altLang="zh-TW" sz="120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400AFF7-4282-D540-BB0C-5A946DAB5972}"/>
              </a:ext>
            </a:extLst>
          </p:cNvPr>
          <p:cNvSpPr/>
          <p:nvPr/>
        </p:nvSpPr>
        <p:spPr>
          <a:xfrm>
            <a:off x="4641288" y="446645"/>
            <a:ext cx="2249623" cy="694223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>
                <a:solidFill>
                  <a:sysClr val="windowText" lastClr="000000"/>
                </a:solidFill>
                <a:ea typeface="標楷體" panose="03000509000000000000" pitchFamily="65" charset="-120"/>
              </a:rPr>
              <a:t>第三方定位網頁應用開發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99F130F2-A1E7-3F20-FB83-6460FE2F2469}"/>
              </a:ext>
            </a:extLst>
          </p:cNvPr>
          <p:cNvSpPr/>
          <p:nvPr/>
        </p:nvSpPr>
        <p:spPr>
          <a:xfrm>
            <a:off x="252324" y="1174298"/>
            <a:ext cx="154197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400">
                <a:solidFill>
                  <a:sysClr val="windowText" lastClr="000000"/>
                </a:solidFill>
                <a:ea typeface="標楷體" panose="03000509000000000000" pitchFamily="65" charset="-120"/>
              </a:rPr>
              <a:t>UWB</a:t>
            </a:r>
            <a:r>
              <a:rPr lang="zh-TW" altLang="en-US" sz="1400">
                <a:solidFill>
                  <a:sysClr val="windowText" lastClr="000000"/>
                </a:solidFill>
                <a:ea typeface="標楷體" panose="03000509000000000000" pitchFamily="65" charset="-120"/>
              </a:rPr>
              <a:t>定位系統</a:t>
            </a:r>
          </a:p>
        </p:txBody>
      </p:sp>
      <p:cxnSp>
        <p:nvCxnSpPr>
          <p:cNvPr id="13" name="接點: 肘形 12">
            <a:extLst>
              <a:ext uri="{FF2B5EF4-FFF2-40B4-BE49-F238E27FC236}">
                <a16:creationId xmlns:a16="http://schemas.microsoft.com/office/drawing/2014/main" id="{BB38A3D7-0E46-B451-4632-77F6406E17EF}"/>
              </a:ext>
            </a:extLst>
          </p:cNvPr>
          <p:cNvCxnSpPr>
            <a:cxnSpLocks/>
            <a:stCxn id="2" idx="3"/>
            <a:endCxn id="61" idx="1"/>
          </p:cNvCxnSpPr>
          <p:nvPr/>
        </p:nvCxnSpPr>
        <p:spPr>
          <a:xfrm>
            <a:off x="6890911" y="793757"/>
            <a:ext cx="1878186" cy="5116599"/>
          </a:xfrm>
          <a:prstGeom prst="bentConnector3">
            <a:avLst>
              <a:gd name="adj1" fmla="val 50000"/>
            </a:avLst>
          </a:prstGeom>
          <a:ln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矩形 55">
            <a:extLst>
              <a:ext uri="{FF2B5EF4-FFF2-40B4-BE49-F238E27FC236}">
                <a16:creationId xmlns:a16="http://schemas.microsoft.com/office/drawing/2014/main" id="{01FFFA21-2D75-9D35-CACB-938A2F2C1508}"/>
              </a:ext>
            </a:extLst>
          </p:cNvPr>
          <p:cNvSpPr/>
          <p:nvPr/>
        </p:nvSpPr>
        <p:spPr>
          <a:xfrm>
            <a:off x="8453170" y="3634719"/>
            <a:ext cx="3392709" cy="2943634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58" name="文字方塊 57">
            <a:extLst>
              <a:ext uri="{FF2B5EF4-FFF2-40B4-BE49-F238E27FC236}">
                <a16:creationId xmlns:a16="http://schemas.microsoft.com/office/drawing/2014/main" id="{5FC8176A-DCBD-5A98-C9BF-F036DD16A11B}"/>
              </a:ext>
            </a:extLst>
          </p:cNvPr>
          <p:cNvSpPr txBox="1"/>
          <p:nvPr/>
        </p:nvSpPr>
        <p:spPr>
          <a:xfrm>
            <a:off x="8292413" y="3492417"/>
            <a:ext cx="1162602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1200">
                <a:latin typeface="標楷體" panose="03000509000000000000" pitchFamily="65" charset="-120"/>
                <a:ea typeface="標楷體" panose="03000509000000000000" pitchFamily="65" charset="-120"/>
              </a:rPr>
              <a:t>定位監控軟體</a:t>
            </a:r>
          </a:p>
        </p:txBody>
      </p:sp>
      <p:cxnSp>
        <p:nvCxnSpPr>
          <p:cNvPr id="60" name="接點: 肘形 59">
            <a:extLst>
              <a:ext uri="{FF2B5EF4-FFF2-40B4-BE49-F238E27FC236}">
                <a16:creationId xmlns:a16="http://schemas.microsoft.com/office/drawing/2014/main" id="{0635B186-FE4E-7A97-0FAD-BBA194117712}"/>
              </a:ext>
            </a:extLst>
          </p:cNvPr>
          <p:cNvCxnSpPr>
            <a:stCxn id="26" idx="2"/>
            <a:endCxn id="30" idx="0"/>
          </p:cNvCxnSpPr>
          <p:nvPr/>
        </p:nvCxnSpPr>
        <p:spPr>
          <a:xfrm rot="5400000">
            <a:off x="10029517" y="3324556"/>
            <a:ext cx="770660" cy="461966"/>
          </a:xfrm>
          <a:prstGeom prst="bentConnector3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文字方塊 60">
            <a:extLst>
              <a:ext uri="{FF2B5EF4-FFF2-40B4-BE49-F238E27FC236}">
                <a16:creationId xmlns:a16="http://schemas.microsoft.com/office/drawing/2014/main" id="{B120D448-B2F6-A9E4-03CD-D696F92CA3D0}"/>
              </a:ext>
            </a:extLst>
          </p:cNvPr>
          <p:cNvSpPr txBox="1"/>
          <p:nvPr/>
        </p:nvSpPr>
        <p:spPr>
          <a:xfrm>
            <a:off x="8769097" y="5402524"/>
            <a:ext cx="2829534" cy="1015663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200" u="sng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定位系統</a:t>
            </a:r>
            <a:r>
              <a:rPr lang="en-US" altLang="zh-TW" sz="1200" u="sng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dll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2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定位封包監控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2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Tag</a:t>
            </a:r>
            <a:r>
              <a:rPr lang="zh-TW" altLang="en-US" sz="12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座標計算</a:t>
            </a:r>
            <a:endParaRPr lang="en-US" altLang="zh-TW" sz="120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2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定位資訊處理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2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設備控制</a:t>
            </a:r>
          </a:p>
        </p:txBody>
      </p:sp>
      <p:cxnSp>
        <p:nvCxnSpPr>
          <p:cNvPr id="63" name="直線單箭頭接點 62">
            <a:extLst>
              <a:ext uri="{FF2B5EF4-FFF2-40B4-BE49-F238E27FC236}">
                <a16:creationId xmlns:a16="http://schemas.microsoft.com/office/drawing/2014/main" id="{F3DCE7BE-0806-B733-C116-F5BB123BC386}"/>
              </a:ext>
            </a:extLst>
          </p:cNvPr>
          <p:cNvCxnSpPr>
            <a:stCxn id="30" idx="2"/>
            <a:endCxn id="61" idx="0"/>
          </p:cNvCxnSpPr>
          <p:nvPr/>
        </p:nvCxnSpPr>
        <p:spPr>
          <a:xfrm>
            <a:off x="10183864" y="5141198"/>
            <a:ext cx="0" cy="261326"/>
          </a:xfrm>
          <a:prstGeom prst="straightConnector1">
            <a:avLst/>
          </a:prstGeom>
          <a:ln>
            <a:solidFill>
              <a:schemeClr val="accent4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接點: 肘形 67">
            <a:extLst>
              <a:ext uri="{FF2B5EF4-FFF2-40B4-BE49-F238E27FC236}">
                <a16:creationId xmlns:a16="http://schemas.microsoft.com/office/drawing/2014/main" id="{C613FA92-8547-B3E3-A5C3-156DD07DD3CF}"/>
              </a:ext>
            </a:extLst>
          </p:cNvPr>
          <p:cNvCxnSpPr>
            <a:stCxn id="17" idx="3"/>
            <a:endCxn id="61" idx="1"/>
          </p:cNvCxnSpPr>
          <p:nvPr/>
        </p:nvCxnSpPr>
        <p:spPr>
          <a:xfrm>
            <a:off x="6865641" y="5213904"/>
            <a:ext cx="1903456" cy="696452"/>
          </a:xfrm>
          <a:prstGeom prst="bentConnector3">
            <a:avLst>
              <a:gd name="adj1" fmla="val 50933"/>
            </a:avLst>
          </a:prstGeom>
          <a:ln>
            <a:solidFill>
              <a:schemeClr val="accent4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文字方塊 69">
            <a:extLst>
              <a:ext uri="{FF2B5EF4-FFF2-40B4-BE49-F238E27FC236}">
                <a16:creationId xmlns:a16="http://schemas.microsoft.com/office/drawing/2014/main" id="{BF32BBFB-83DC-F999-EACF-D6EBD167C27C}"/>
              </a:ext>
            </a:extLst>
          </p:cNvPr>
          <p:cNvSpPr txBox="1"/>
          <p:nvPr/>
        </p:nvSpPr>
        <p:spPr>
          <a:xfrm>
            <a:off x="6583701" y="5736007"/>
            <a:ext cx="1052005" cy="276999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1200">
                <a:solidFill>
                  <a:schemeClr val="accent4"/>
                </a:solidFill>
              </a:rPr>
              <a:t>Internet</a:t>
            </a:r>
            <a:endParaRPr lang="zh-TW" altLang="en-US" sz="1200">
              <a:solidFill>
                <a:schemeClr val="accent4"/>
              </a:solidFill>
            </a:endParaRPr>
          </a:p>
        </p:txBody>
      </p:sp>
      <p:sp>
        <p:nvSpPr>
          <p:cNvPr id="71" name="文字方塊 70">
            <a:extLst>
              <a:ext uri="{FF2B5EF4-FFF2-40B4-BE49-F238E27FC236}">
                <a16:creationId xmlns:a16="http://schemas.microsoft.com/office/drawing/2014/main" id="{F6A543B0-D88E-1F19-9491-85C5CB936CF1}"/>
              </a:ext>
            </a:extLst>
          </p:cNvPr>
          <p:cNvSpPr txBox="1"/>
          <p:nvPr/>
        </p:nvSpPr>
        <p:spPr>
          <a:xfrm>
            <a:off x="6673943" y="2280582"/>
            <a:ext cx="1052005" cy="27699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1200">
                <a:solidFill>
                  <a:schemeClr val="accent2"/>
                </a:solidFill>
                <a:ea typeface="標楷體" panose="03000509000000000000" pitchFamily="65" charset="-120"/>
              </a:rPr>
              <a:t>Dll </a:t>
            </a:r>
            <a:r>
              <a:rPr lang="zh-TW" altLang="en-US" sz="1200">
                <a:solidFill>
                  <a:schemeClr val="accent2"/>
                </a:solidFill>
                <a:ea typeface="標楷體" panose="03000509000000000000" pitchFamily="65" charset="-120"/>
              </a:rPr>
              <a:t>調用</a:t>
            </a:r>
          </a:p>
        </p:txBody>
      </p:sp>
    </p:spTree>
    <p:extLst>
      <p:ext uri="{BB962C8B-B14F-4D97-AF65-F5344CB8AC3E}">
        <p14:creationId xmlns:p14="http://schemas.microsoft.com/office/powerpoint/2010/main" val="1365828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B53B98A7-3DBE-07CA-6A23-FBC11A4C26ED}"/>
              </a:ext>
            </a:extLst>
          </p:cNvPr>
          <p:cNvSpPr/>
          <p:nvPr/>
        </p:nvSpPr>
        <p:spPr>
          <a:xfrm>
            <a:off x="2594080" y="2603351"/>
            <a:ext cx="700384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8800" b="1" cap="none" spc="5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定位軟體畫面</a:t>
            </a:r>
          </a:p>
        </p:txBody>
      </p:sp>
    </p:spTree>
    <p:extLst>
      <p:ext uri="{BB962C8B-B14F-4D97-AF65-F5344CB8AC3E}">
        <p14:creationId xmlns:p14="http://schemas.microsoft.com/office/powerpoint/2010/main" val="3867329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5F5FEA44-FFF0-4240-0EC4-59ABD8EDB3CE}"/>
              </a:ext>
            </a:extLst>
          </p:cNvPr>
          <p:cNvSpPr txBox="1"/>
          <p:nvPr/>
        </p:nvSpPr>
        <p:spPr>
          <a:xfrm>
            <a:off x="594803" y="381740"/>
            <a:ext cx="161650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>
                <a:ea typeface="標楷體" panose="03000509000000000000" pitchFamily="65" charset="-120"/>
              </a:rPr>
              <a:t>定位基站設定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F89DF9A8-1BFB-F41E-07EC-AF797B17ED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4511" y="1682636"/>
            <a:ext cx="8489132" cy="3928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491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5F5FEA44-FFF0-4240-0EC4-59ABD8EDB3CE}"/>
              </a:ext>
            </a:extLst>
          </p:cNvPr>
          <p:cNvSpPr txBox="1"/>
          <p:nvPr/>
        </p:nvSpPr>
        <p:spPr>
          <a:xfrm>
            <a:off x="594803" y="381740"/>
            <a:ext cx="161650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>
                <a:ea typeface="標楷體" panose="03000509000000000000" pitchFamily="65" charset="-120"/>
              </a:rPr>
              <a:t>定位卡片設定</a:t>
            </a: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21F693C9-99C6-83E8-2447-62882FEDFD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6856" y="1682636"/>
            <a:ext cx="8838394" cy="3928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998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5F5FEA44-FFF0-4240-0EC4-59ABD8EDB3CE}"/>
              </a:ext>
            </a:extLst>
          </p:cNvPr>
          <p:cNvSpPr txBox="1"/>
          <p:nvPr/>
        </p:nvSpPr>
        <p:spPr>
          <a:xfrm>
            <a:off x="594803" y="381740"/>
            <a:ext cx="176665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>
                <a:ea typeface="標楷體" panose="03000509000000000000" pitchFamily="65" charset="-120"/>
              </a:rPr>
              <a:t>列表顯示</a:t>
            </a: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7003F1E4-449D-5EED-4AC4-662D2583C6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8639" y="1212120"/>
            <a:ext cx="9454721" cy="501674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22920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5F5FEA44-FFF0-4240-0EC4-59ABD8EDB3CE}"/>
              </a:ext>
            </a:extLst>
          </p:cNvPr>
          <p:cNvSpPr txBox="1"/>
          <p:nvPr/>
        </p:nvSpPr>
        <p:spPr>
          <a:xfrm>
            <a:off x="594803" y="381740"/>
            <a:ext cx="176665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>
                <a:ea typeface="標楷體" panose="03000509000000000000" pitchFamily="65" charset="-120"/>
              </a:rPr>
              <a:t>圖形顯示</a:t>
            </a: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98B24CD1-045C-1562-011F-868BC8D90D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856" y="1545941"/>
            <a:ext cx="11058147" cy="448734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88974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5F5FEA44-FFF0-4240-0EC4-59ABD8EDB3CE}"/>
              </a:ext>
            </a:extLst>
          </p:cNvPr>
          <p:cNvSpPr txBox="1"/>
          <p:nvPr/>
        </p:nvSpPr>
        <p:spPr>
          <a:xfrm>
            <a:off x="594803" y="381740"/>
            <a:ext cx="176665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>
                <a:ea typeface="標楷體" panose="03000509000000000000" pitchFamily="65" charset="-120"/>
              </a:rPr>
              <a:t>網路設定</a:t>
            </a:r>
            <a:endParaRPr lang="en-US" altLang="zh-TW">
              <a:ea typeface="標楷體" panose="03000509000000000000" pitchFamily="65" charset="-12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67E677BF-DB06-00F3-8E57-1443A44926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8131" y="1377264"/>
            <a:ext cx="6775197" cy="4845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391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5F5FEA44-FFF0-4240-0EC4-59ABD8EDB3CE}"/>
              </a:ext>
            </a:extLst>
          </p:cNvPr>
          <p:cNvSpPr txBox="1"/>
          <p:nvPr/>
        </p:nvSpPr>
        <p:spPr>
          <a:xfrm>
            <a:off x="594803" y="381740"/>
            <a:ext cx="176665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>
                <a:ea typeface="標楷體" panose="03000509000000000000" pitchFamily="65" charset="-120"/>
              </a:rPr>
              <a:t>地圖設定</a:t>
            </a:r>
            <a:endParaRPr lang="en-US" altLang="zh-TW">
              <a:ea typeface="標楷體" panose="03000509000000000000" pitchFamily="65" charset="-120"/>
            </a:endParaRP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8FEA72CD-2DEE-2D95-936D-FC99A4965B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8130" y="1377263"/>
            <a:ext cx="6849669" cy="4899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042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198</Words>
  <Application>Microsoft Office PowerPoint</Application>
  <PresentationFormat>寬螢幕</PresentationFormat>
  <Paragraphs>67</Paragraphs>
  <Slides>16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3" baseType="lpstr">
      <vt:lpstr>標楷體</vt:lpstr>
      <vt:lpstr>Arial</vt:lpstr>
      <vt:lpstr>Calibri</vt:lpstr>
      <vt:lpstr>Calibri Light</vt:lpstr>
      <vt:lpstr>Times New Roman</vt:lpstr>
      <vt:lpstr>Wingdings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朝凱</dc:creator>
  <cp:lastModifiedBy>朝凱</cp:lastModifiedBy>
  <cp:revision>16</cp:revision>
  <dcterms:created xsi:type="dcterms:W3CDTF">2023-05-23T03:00:00Z</dcterms:created>
  <dcterms:modified xsi:type="dcterms:W3CDTF">2023-05-24T02:19:35Z</dcterms:modified>
</cp:coreProperties>
</file>